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72" r:id="rId7"/>
    <p:sldId id="271" r:id="rId8"/>
    <p:sldId id="275" r:id="rId9"/>
    <p:sldId id="270" r:id="rId10"/>
    <p:sldId id="274" r:id="rId11"/>
    <p:sldId id="277" r:id="rId12"/>
    <p:sldId id="268" r:id="rId13"/>
    <p:sldId id="278" r:id="rId14"/>
    <p:sldId id="265" r:id="rId15"/>
    <p:sldId id="264" r:id="rId16"/>
    <p:sldId id="279" r:id="rId17"/>
    <p:sldId id="276" r:id="rId1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ลักษณะสีปานกลาง 3 - เน้น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ลักษณะสีอ่อน 2 - เน้น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ลักษณะ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ลักษณะ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E171933-4619-4E11-9A3F-F7608DF75F80}" styleName="ลักษณะสีปานกลาง 1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11" autoAdjust="0"/>
    <p:restoredTop sz="94671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I:\R2R\&#3626;&#3617;&#3640;&#3604;&#3591;&#3634;&#3609;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ln>
          <a:noFill/>
        </a:ln>
      </c:spPr>
    </c:sideWall>
    <c:backWall>
      <c:thickness val="0"/>
      <c:spPr>
        <a:ln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   ชาย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Sheet3!$B$1:$C$1</c:f>
              <c:strCache>
                <c:ptCount val="2"/>
                <c:pt idx="0">
                  <c:v>ปี 2556</c:v>
                </c:pt>
                <c:pt idx="1">
                  <c:v>ปี 2557</c:v>
                </c:pt>
              </c:strCache>
            </c:strRef>
          </c:cat>
          <c:val>
            <c:numRef>
              <c:f>Sheet3!$B$2:$C$2</c:f>
              <c:numCache>
                <c:formatCode>General</c:formatCode>
                <c:ptCount val="2"/>
                <c:pt idx="0">
                  <c:v>98</c:v>
                </c:pt>
                <c:pt idx="1">
                  <c:v>97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   หญิง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rgbClr val="7030A0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Sheet3!$B$1:$C$1</c:f>
              <c:strCache>
                <c:ptCount val="2"/>
                <c:pt idx="0">
                  <c:v>ปี 2556</c:v>
                </c:pt>
                <c:pt idx="1">
                  <c:v>ปี 2557</c:v>
                </c:pt>
              </c:strCache>
            </c:strRef>
          </c:cat>
          <c:val>
            <c:numRef>
              <c:f>Sheet3!$B$3:$C$3</c:f>
              <c:numCache>
                <c:formatCode>General</c:formatCode>
                <c:ptCount val="2"/>
                <c:pt idx="0">
                  <c:v>82</c:v>
                </c:pt>
                <c:pt idx="1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477440"/>
        <c:axId val="42478976"/>
        <c:axId val="0"/>
      </c:bar3DChart>
      <c:catAx>
        <c:axId val="42477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 b="1">
                <a:solidFill>
                  <a:srgbClr val="FF0000"/>
                </a:solidFill>
              </a:defRPr>
            </a:pPr>
            <a:endParaRPr lang="th-TH"/>
          </a:p>
        </c:txPr>
        <c:crossAx val="42478976"/>
        <c:crosses val="autoZero"/>
        <c:auto val="1"/>
        <c:lblAlgn val="ctr"/>
        <c:lblOffset val="100"/>
        <c:noMultiLvlLbl val="0"/>
      </c:catAx>
      <c:valAx>
        <c:axId val="4247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47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56179322705371"/>
          <c:y val="0.38346922050118831"/>
          <c:w val="0.14703726769719974"/>
          <c:h val="0.16225740218035387"/>
        </c:manualLayout>
      </c:layout>
      <c:overlay val="0"/>
      <c:txPr>
        <a:bodyPr/>
        <a:lstStyle/>
        <a:p>
          <a:pPr>
            <a:defRPr sz="1400" b="1"/>
          </a:pPr>
          <a:endParaRPr lang="th-TH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txPr>
        <a:bodyPr/>
        <a:lstStyle/>
        <a:p>
          <a:pPr>
            <a:defRPr sz="4000">
              <a:solidFill>
                <a:srgbClr val="FF0000"/>
              </a:solidFill>
            </a:defRPr>
          </a:pPr>
          <a:endParaRPr lang="th-TH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ร้อยละผู้ป่วย</c:v>
                </c:pt>
              </c:strCache>
            </c:strRef>
          </c:tx>
          <c:spPr>
            <a:solidFill>
              <a:srgbClr val="FF00FF">
                <a:alpha val="94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GFR now&gt;50</c:v>
                </c:pt>
                <c:pt idx="1">
                  <c:v>CD4&gt;200</c:v>
                </c:pt>
                <c:pt idx="2">
                  <c:v>VL&lt;50</c:v>
                </c:pt>
                <c:pt idx="3">
                  <c:v>Cr rising</c:v>
                </c:pt>
                <c:pt idx="4">
                  <c:v>Albuminuria</c:v>
                </c:pt>
                <c:pt idx="5">
                  <c:v>Glycosuria</c:v>
                </c:pt>
                <c:pt idx="6">
                  <c:v>Hematuria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97.4</c:v>
                </c:pt>
                <c:pt idx="2">
                  <c:v>97.4</c:v>
                </c:pt>
                <c:pt idx="3">
                  <c:v>59</c:v>
                </c:pt>
                <c:pt idx="4">
                  <c:v>51.3</c:v>
                </c:pt>
                <c:pt idx="5">
                  <c:v>5.0999999999999996</c:v>
                </c:pt>
                <c:pt idx="6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385984"/>
        <c:axId val="87387520"/>
        <c:axId val="0"/>
      </c:bar3DChart>
      <c:catAx>
        <c:axId val="87385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h-TH"/>
          </a:p>
        </c:txPr>
        <c:crossAx val="87387520"/>
        <c:crosses val="autoZero"/>
        <c:auto val="1"/>
        <c:lblAlgn val="ctr"/>
        <c:lblOffset val="100"/>
        <c:noMultiLvlLbl val="0"/>
      </c:catAx>
      <c:valAx>
        <c:axId val="8738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385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b="1"/>
          </a:pPr>
          <a:endParaRPr lang="th-TH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ร้อยละผู้ป่วย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Hypokalemia</c:v>
                </c:pt>
                <c:pt idx="1">
                  <c:v>Hypocalcemia</c:v>
                </c:pt>
                <c:pt idx="2">
                  <c:v>Hypophosphatemia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14.7</c:v>
                </c:pt>
                <c:pt idx="1">
                  <c:v>35.299999999999997</c:v>
                </c:pt>
                <c:pt idx="2">
                  <c:v>16.100000000000001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95392"/>
        <c:axId val="20796928"/>
        <c:axId val="0"/>
      </c:bar3DChart>
      <c:catAx>
        <c:axId val="20795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accent2">
                    <a:lumMod val="50000"/>
                  </a:schemeClr>
                </a:solidFill>
              </a:defRPr>
            </a:pPr>
            <a:endParaRPr lang="th-TH"/>
          </a:p>
        </c:txPr>
        <c:crossAx val="20796928"/>
        <c:crosses val="autoZero"/>
        <c:auto val="1"/>
        <c:lblAlgn val="ctr"/>
        <c:lblOffset val="100"/>
        <c:noMultiLvlLbl val="0"/>
      </c:catAx>
      <c:valAx>
        <c:axId val="2079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95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25A77-5310-4969-BCAE-E09D16B1836E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F0D0E-D84A-4650-A50A-7003B6ADF2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5102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2965-9E8A-4864-B3D0-A52141A18271}" type="datetimeFigureOut">
              <a:rPr lang="th-TH" smtClean="0"/>
              <a:t>07/07/59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E1E87-BD89-42DA-B14C-2487578E39D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562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5215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9222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9226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3212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311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05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9011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4361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324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169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E1E87-BD89-42DA-B14C-2487578E39DC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449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184F2-5997-4BAA-B7ED-64E9D7E54E6A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BA7D2-25EA-4AA7-BC8F-BECA3837697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E05AA-F70C-4254-8C9B-D9EE129B925D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4789D-D7AD-48BF-B41F-F4C286AFE77A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5093AA-DEC3-4B45-BF33-4E6150DB3DFC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6C50B-68B2-48D2-83E7-5FF54566889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DE5C4-E74A-42E9-92ED-915AE5D4B649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0D42C-CCCD-4FDD-8382-1DDC2EBE4F9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404577-B0F4-4AEA-864F-EC89315EF1F1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AD2BFB-969B-4D79-A59A-999179AAB25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AF52C-65E1-465B-B214-43F2ED552C69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D3A3D-0A8B-4753-A1A6-AF6FFC6EA78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1DFB4-D196-4A21-9776-B09BD4B3B9BC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B81E0-AD40-4721-ACC2-6182FE497C2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5A56B9-8B77-405F-B347-967331618E47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0B2C8-DE15-4710-B80C-1AE1C3FB340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86638-0B58-4488-A0CA-BEA13DBEF45E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FECD7D-6A63-4974-8E12-88D6BAF65E4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2EF59-0B39-4DBA-A353-3D082911ABFA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40CC2-FE9A-405A-9DD2-F230281D800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4EE1C-D08E-47B7-9C58-CC47286165D0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73DAD-20E9-4113-97A6-AEE8D27C9FD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4AE781F-3F23-42D7-8C02-9E12D1B03180}" type="datetimeFigureOut">
              <a:rPr lang="th-TH" smtClean="0"/>
              <a:pPr>
                <a:defRPr/>
              </a:pPr>
              <a:t>07/07/59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9B234C-489A-4E49-AFA0-85B3429A07D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www.ncbi.nlm.nih.gov/pubmed/2287869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39552" y="1569070"/>
            <a:ext cx="7772400" cy="1470025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4000" b="1" dirty="0" smtClean="0">
                <a:latin typeface="Angsana New" pitchFamily="18" charset="-34"/>
              </a:rPr>
              <a:t>การศึกษาอาการไม่พึงประสงค์จากการใช้ยาในสูตร </a:t>
            </a:r>
            <a:r>
              <a:rPr lang="en-US" sz="4000" b="1" dirty="0" err="1" smtClean="0">
                <a:latin typeface="Angsana New" pitchFamily="18" charset="-34"/>
              </a:rPr>
              <a:t>Tenofovir</a:t>
            </a:r>
            <a:r>
              <a:rPr lang="en-US" sz="4000" b="1" dirty="0" smtClean="0">
                <a:latin typeface="Angsana New" pitchFamily="18" charset="-34"/>
              </a:rPr>
              <a:t> regimen </a:t>
            </a:r>
            <a:r>
              <a:rPr lang="th-TH" sz="4000" b="1" dirty="0" smtClean="0">
                <a:latin typeface="Angsana New" pitchFamily="18" charset="-34"/>
              </a:rPr>
              <a:t>ในคลินิกจิต</a:t>
            </a:r>
            <a:r>
              <a:rPr lang="th-TH" sz="4000" b="1" dirty="0" err="1" smtClean="0">
                <a:latin typeface="Angsana New" pitchFamily="18" charset="-34"/>
              </a:rPr>
              <a:t>อารีย์</a:t>
            </a:r>
            <a:r>
              <a:rPr lang="th-TH" sz="4000" b="1" dirty="0" smtClean="0">
                <a:latin typeface="Angsana New" pitchFamily="18" charset="-34"/>
              </a:rPr>
              <a:t>  โรงพยาบาลเขื่องใน</a:t>
            </a:r>
            <a:endParaRPr lang="th-TH" sz="4000" b="1" dirty="0">
              <a:latin typeface="Angsana New" pitchFamily="18" charset="-34"/>
              <a:ea typeface="+mj-ea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2627784" y="4930774"/>
            <a:ext cx="6047904" cy="1234529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h-TH" sz="3600" b="1" dirty="0" err="1">
                <a:solidFill>
                  <a:srgbClr val="FF0066"/>
                </a:solidFill>
                <a:latin typeface="ThaiSans Neue" pitchFamily="2" charset="-34"/>
                <a:cs typeface="+mj-cs"/>
              </a:rPr>
              <a:t>ภญ</a:t>
            </a:r>
            <a:r>
              <a:rPr lang="th-TH" sz="3600" b="1" dirty="0">
                <a:solidFill>
                  <a:srgbClr val="FF0066"/>
                </a:solidFill>
                <a:latin typeface="ThaiSans Neue" pitchFamily="2" charset="-34"/>
                <a:cs typeface="+mj-cs"/>
              </a:rPr>
              <a:t>.</a:t>
            </a:r>
            <a:r>
              <a:rPr lang="th-TH" sz="3600" b="1" dirty="0" err="1">
                <a:solidFill>
                  <a:srgbClr val="FF0066"/>
                </a:solidFill>
                <a:latin typeface="ThaiSans Neue" pitchFamily="2" charset="-34"/>
                <a:cs typeface="+mj-cs"/>
              </a:rPr>
              <a:t>อรวรรณ</a:t>
            </a:r>
            <a:r>
              <a:rPr lang="th-TH" sz="3600" b="1" dirty="0">
                <a:solidFill>
                  <a:srgbClr val="FF0066"/>
                </a:solidFill>
                <a:latin typeface="ThaiSans Neue" pitchFamily="2" charset="-34"/>
                <a:cs typeface="+mj-cs"/>
              </a:rPr>
              <a:t>  ครอง</a:t>
            </a:r>
            <a:r>
              <a:rPr lang="th-TH" sz="3600" b="1" dirty="0" err="1">
                <a:solidFill>
                  <a:srgbClr val="FF0066"/>
                </a:solidFill>
                <a:latin typeface="ThaiSans Neue" pitchFamily="2" charset="-34"/>
                <a:cs typeface="+mj-cs"/>
              </a:rPr>
              <a:t>ยุทธ</a:t>
            </a:r>
            <a:r>
              <a:rPr lang="th-TH" sz="3600" b="1" dirty="0">
                <a:solidFill>
                  <a:srgbClr val="FF0066"/>
                </a:solidFill>
                <a:latin typeface="ThaiSans Neue" pitchFamily="2" charset="-34"/>
                <a:cs typeface="+mj-cs"/>
              </a:rPr>
              <a:t/>
            </a:r>
            <a:br>
              <a:rPr lang="th-TH" sz="3600" b="1" dirty="0">
                <a:solidFill>
                  <a:srgbClr val="FF0066"/>
                </a:solidFill>
                <a:latin typeface="ThaiSans Neue" pitchFamily="2" charset="-34"/>
                <a:cs typeface="+mj-cs"/>
              </a:rPr>
            </a:br>
            <a:r>
              <a:rPr lang="th-TH" sz="3600" b="1" dirty="0">
                <a:solidFill>
                  <a:srgbClr val="FF0066"/>
                </a:solidFill>
                <a:latin typeface="ThaiSans Neue" pitchFamily="2" charset="-34"/>
                <a:cs typeface="+mj-cs"/>
              </a:rPr>
              <a:t>โรงพยาบาลเขื่องใน </a:t>
            </a:r>
            <a:r>
              <a:rPr lang="th-TH" sz="3600" b="1" dirty="0" smtClean="0">
                <a:solidFill>
                  <a:srgbClr val="FF0066"/>
                </a:solidFill>
                <a:latin typeface="ThaiSans Neue" pitchFamily="2" charset="-34"/>
                <a:cs typeface="+mj-cs"/>
              </a:rPr>
              <a:t> จ.</a:t>
            </a:r>
            <a:r>
              <a:rPr lang="th-TH" sz="3600" b="1" dirty="0">
                <a:solidFill>
                  <a:srgbClr val="FF0066"/>
                </a:solidFill>
                <a:latin typeface="ThaiSans Neue" pitchFamily="2" charset="-34"/>
                <a:cs typeface="+mj-cs"/>
              </a:rPr>
              <a:t>อุบลราชธานี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42" y="3012020"/>
            <a:ext cx="1901057" cy="22099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180670"/>
              </p:ext>
            </p:extLst>
          </p:nvPr>
        </p:nvGraphicFramePr>
        <p:xfrm>
          <a:off x="755576" y="1967567"/>
          <a:ext cx="7272807" cy="434175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43024"/>
                <a:gridCol w="2829783"/>
              </a:tblGrid>
              <a:tr h="572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effectLst/>
                        </a:rPr>
                        <a:t>Characteristics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effectLst/>
                        </a:rPr>
                        <a:t>N = 39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511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Age (years)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46 (30-73)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511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Male (%)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51.3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63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CD4 count </a:t>
                      </a:r>
                      <a:r>
                        <a:rPr lang="en-US" sz="2000" u="sng" kern="1200" dirty="0">
                          <a:effectLst/>
                        </a:rPr>
                        <a:t>&gt;</a:t>
                      </a:r>
                      <a:r>
                        <a:rPr lang="en-US" sz="2000" kern="1200" dirty="0">
                          <a:effectLst/>
                        </a:rPr>
                        <a:t>200 cell/mm</a:t>
                      </a:r>
                      <a:r>
                        <a:rPr lang="en-US" sz="2000" kern="1200" baseline="30000" dirty="0">
                          <a:effectLst/>
                        </a:rPr>
                        <a:t>3 </a:t>
                      </a:r>
                      <a:r>
                        <a:rPr lang="en-US" sz="2000" kern="1200" dirty="0">
                          <a:effectLst/>
                        </a:rPr>
                        <a:t>(%)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97.4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Viral load </a:t>
                      </a:r>
                      <a:r>
                        <a:rPr lang="en-US" sz="2000" u="sng" kern="1200">
                          <a:effectLst/>
                        </a:rPr>
                        <a:t>&lt;</a:t>
                      </a:r>
                      <a:r>
                        <a:rPr lang="en-US" sz="2000" kern="1200">
                          <a:effectLst/>
                        </a:rPr>
                        <a:t> 50 copies/ml   (%)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97.4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511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Time to get TDF (months)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35.5 (1.0-94.4)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511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Baseline creatinine (mg/dl)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>
                          <a:effectLst/>
                        </a:rPr>
                        <a:t>0.88 (0.6-1.29)</a:t>
                      </a:r>
                      <a:endParaRPr lang="en-US" sz="80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  <a:tr h="511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Baseline Urine analysis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effectLst/>
                        </a:rPr>
                        <a:t>WNL</a:t>
                      </a:r>
                      <a:endParaRPr lang="en-US" sz="8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755" marR="66755" marT="33377" marB="33377" anchor="ctr"/>
                </a:tc>
              </a:tr>
            </a:tbl>
          </a:graphicData>
        </a:graphic>
      </p:graphicFrame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ผลการศึกษา</a:t>
            </a:r>
            <a:endParaRPr lang="th-TH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0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67544" y="2276872"/>
            <a:ext cx="8136903" cy="3849291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ผู้ติดเชื้อทั้งหมดที่ใช้ยาในสูตร 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Tenofovir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regimen 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ตั้งแต่  ตุลาคม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2554 –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เมษายน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2558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 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39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  มีค่ากลางของเวลาที่ได้รับยา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TDF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คิดเป็น 35.5 เดือน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(1.0 - 94.4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เดือน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พบว่าเกิดภาวะ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Creatinine  rising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23  ราย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59.0)  Urine analysis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พบภาวะ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Albuminuria   20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51.3)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ภาวะ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Glycosuria  2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5.1)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Hematuria  5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ร้อยละ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12.8)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ผลการตรวจรักษา</a:t>
            </a:r>
            <a:r>
              <a:rPr lang="th-TH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ตาม</a:t>
            </a:r>
            <a:r>
              <a:rPr lang="en-US" sz="4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Thailand </a:t>
            </a:r>
            <a:r>
              <a:rPr lang="en-US" sz="40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National Guidelines on HIV/AIDS Treatment and Prevention 2014 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3087840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แผนภูมิ 4"/>
          <p:cNvGraphicFramePr/>
          <p:nvPr>
            <p:extLst>
              <p:ext uri="{D42A27DB-BD31-4B8C-83A1-F6EECF244321}">
                <p14:modId xmlns:p14="http://schemas.microsoft.com/office/powerpoint/2010/main" val="4287387069"/>
              </p:ext>
            </p:extLst>
          </p:nvPr>
        </p:nvGraphicFramePr>
        <p:xfrm>
          <a:off x="611560" y="620688"/>
          <a:ext cx="7992888" cy="5916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755577" y="1916832"/>
            <a:ext cx="7704855" cy="4392488"/>
          </a:xfrm>
        </p:spPr>
        <p:txBody>
          <a:bodyPr>
            <a:noAutofit/>
          </a:bodyPr>
          <a:lstStyle/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ผลการตรวจ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Electrolyte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ในผู้ป่วย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34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ราย พบว่ามีภาวะ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Hypokalemia  5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(14.7%)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การตรวจ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Calcium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ในผู้ป่วย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34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รายพบว่ามีภาวะ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Hypocalcemia  12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(35.3%)   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การตรวจ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Phosphate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ในผู้ป่วย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31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รายพบว่ามีภาวะ  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Hypophosphatemia  5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(16.1%)  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ราย มีภาวะ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Hypokalemia , Albuminuria , Creatinine  rising, Muscle  weakness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และอาการเป็นปกติหลังเปลี่ยนสูตรยา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ตรวจทางห้องปฏิบัติอื่นๆ</a:t>
            </a:r>
            <a:endParaRPr lang="th-TH" altLang="th-TH" b="1" dirty="0" smtClean="0"/>
          </a:p>
        </p:txBody>
      </p:sp>
    </p:spTree>
    <p:extLst>
      <p:ext uri="{BB962C8B-B14F-4D97-AF65-F5344CB8AC3E}">
        <p14:creationId xmlns:p14="http://schemas.microsoft.com/office/powerpoint/2010/main" val="1741178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6048672" cy="1007517"/>
          </a:xfrm>
        </p:spPr>
        <p:txBody>
          <a:bodyPr/>
          <a:lstStyle/>
          <a:p>
            <a:pPr algn="l"/>
            <a:r>
              <a:rPr 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ตรวจทางห้องปฏิบัติอื่นๆ</a:t>
            </a:r>
            <a:endParaRPr lang="th-TH" altLang="th-TH" b="1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335314"/>
              </p:ext>
            </p:extLst>
          </p:nvPr>
        </p:nvGraphicFramePr>
        <p:xfrm>
          <a:off x="179388" y="1333519"/>
          <a:ext cx="4248150" cy="33196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3370"/>
                <a:gridCol w="891566"/>
                <a:gridCol w="1007168"/>
                <a:gridCol w="1296046"/>
              </a:tblGrid>
              <a:tr h="487583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LAB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Monitor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Abnormal</a:t>
                      </a:r>
                    </a:p>
                  </a:txBody>
                  <a:tcPr marL="91433" marR="91433" marT="45711" marB="45711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108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patients</a:t>
                      </a:r>
                      <a:endParaRPr lang="th-TH" sz="2000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patients( %)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Time</a:t>
                      </a:r>
                      <a:r>
                        <a:rPr lang="en-US" sz="20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(months)</a:t>
                      </a:r>
                      <a:endParaRPr lang="th-TH" sz="2000" dirty="0" smtClean="0">
                        <a:latin typeface="AngsanaUPC" pitchFamily="18" charset="-34"/>
                        <a:cs typeface="AngsanaUPC" pitchFamily="18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</a:tr>
              <a:tr h="639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Electrolyte</a:t>
                      </a:r>
                      <a:endParaRPr lang="th-TH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34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 (14.7%)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46.2 (8.2-48.7)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</a:tr>
              <a:tr h="639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Calcium</a:t>
                      </a:r>
                      <a:endParaRPr lang="th-TH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34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 (35.3%)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31.5 (17.3-89.3)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</a:tr>
              <a:tr h="6391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AngsanaUPC" pitchFamily="18" charset="-34"/>
                          <a:cs typeface="AngsanaUPC" pitchFamily="18" charset="-34"/>
                        </a:rPr>
                        <a:t>Phosphate</a:t>
                      </a:r>
                      <a:endParaRPr lang="th-TH" sz="20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31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 (16.1%)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AngsanaUPC" pitchFamily="18" charset="-34"/>
                          <a:cs typeface="AngsanaUPC" pitchFamily="18" charset="-34"/>
                        </a:rPr>
                        <a:t>42.6 (18.2-89.3)</a:t>
                      </a:r>
                      <a:endParaRPr lang="th-TH" sz="2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3" marR="91433" marT="45711" marB="45711"/>
                </a:tc>
              </a:tr>
            </a:tbl>
          </a:graphicData>
        </a:graphic>
      </p:graphicFrame>
      <p:graphicFrame>
        <p:nvGraphicFramePr>
          <p:cNvPr id="8" name="แผนภูมิ 7"/>
          <p:cNvGraphicFramePr/>
          <p:nvPr>
            <p:extLst>
              <p:ext uri="{D42A27DB-BD31-4B8C-83A1-F6EECF244321}">
                <p14:modId xmlns:p14="http://schemas.microsoft.com/office/powerpoint/2010/main" val="952857935"/>
              </p:ext>
            </p:extLst>
          </p:nvPr>
        </p:nvGraphicFramePr>
        <p:xfrm>
          <a:off x="5004048" y="1047963"/>
          <a:ext cx="3744416" cy="577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420" y="1927225"/>
            <a:ext cx="8065020" cy="2941935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พบ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ภาวะ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Nephrotoxicity 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โดยมี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Creatinine rising,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Albuminuria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และภาวะที่เกี่ยวเนื่องกับ 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Fanconi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 syndrome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คือ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Hypocalcemia , Hypophosphatemia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Hypokalemia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ในผู้ติดเชื้อที่ได้รับยาในสูตร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Tenofovir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-regimen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ที่รับการรักษาในคลินิกจิต</a:t>
            </a:r>
            <a:r>
              <a:rPr lang="th-TH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อารีย์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โรงพยาบาลเขื่องใน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eaLnBrk="1" hangingPunct="1"/>
            <a:endParaRPr lang="th-TH" altLang="th-TH" sz="32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h-TH" altLang="th-TH" b="1" dirty="0" smtClean="0">
                <a:latin typeface="AngsanaUPC" pitchFamily="18" charset="-34"/>
                <a:cs typeface="AngsanaUPC" pitchFamily="18" charset="-34"/>
              </a:rPr>
              <a:t>สรุปผล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1" cy="4497363"/>
          </a:xfrm>
        </p:spPr>
        <p:txBody>
          <a:bodyPr>
            <a:noAutofit/>
          </a:bodyPr>
          <a:lstStyle/>
          <a:p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นำเสนอ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ปัญหาจากการใช้ยาดังกล่าวใน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การประชุมสรุปผลงานประจำปี  2557  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และกำหนด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มาตรฐานในการดูแลผู้ป่วยติดเชื้อ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เอช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ไอวีที่ได้รับการรักษาด้วยยาต้าน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ไวรัส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Tenofovir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– regimen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เพื่อเฝ้าระวังอาการไม่พึงประสงค์จากการใช้ยา โดยเพิ่มการตรวจ 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Electrolyte , Calcium &amp; Phosphate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เพิ่มเติมจาก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มาตรฐานการ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ดูแลรักษาตามแนวทางของประเทศไทย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(Thailand National Guidelines on HIV/AIDS Treatment and Prevention 2014 )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endParaRPr lang="th-TH" sz="2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เพื่อให้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มีคุณภาพชีวิตที่ดีและปลอดภัยจากการใช้ยาที่อาจส่งผลต่อชีวิตของผู้ป่วยทั้งในระยะสั้นและระยะยาว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และควรมีการศึกษาเพิ่มเติมในประชากรไทยถึงอาการไม่พึงประสงค์จากการใช้ยาต้าน</a:t>
            </a:r>
            <a:r>
              <a:rPr lang="th-TH" sz="28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ไวรัส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สูตร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TDF regimen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เพื่อจะได้กำหนดเป็นมาตรฐานการดูแลผู้ป่วยให้ปลอดภัยยิ่งขึ้น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b="1" dirty="0"/>
              <a:t>การนำไปใช้</a:t>
            </a:r>
            <a:r>
              <a:rPr lang="th-TH" b="1" dirty="0" smtClean="0"/>
              <a:t>ประโยชน์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882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/>
          <a:lstStyle/>
          <a:p>
            <a:pPr algn="l"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Thailand National Guidelines 2014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8195" name="ตัวแทนเนื้อหา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52563"/>
            <a:ext cx="7358062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468313" y="2027238"/>
            <a:ext cx="7199312" cy="9556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/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468313" y="3827463"/>
            <a:ext cx="7199312" cy="10810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1562"/>
            <a:ext cx="4357688" cy="4535710"/>
          </a:xfrm>
        </p:spPr>
        <p:txBody>
          <a:bodyPr/>
          <a:lstStyle/>
          <a:p>
            <a:pPr marL="0" indent="0" eaLnBrk="1" hangingPunct="1"/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โรงพยาบาลชุมชน</a:t>
            </a:r>
            <a:r>
              <a:rPr lang="en-US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,</a:t>
            </a:r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 60 เตียง</a:t>
            </a:r>
          </a:p>
          <a:p>
            <a:pPr marL="0" indent="0" eaLnBrk="1" hangingPunct="1"/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คลินิกจิต</a:t>
            </a:r>
            <a:r>
              <a:rPr lang="th-TH" altLang="th-TH" b="1" dirty="0" err="1" smtClean="0">
                <a:latin typeface="AngsanaUPC" pitchFamily="18" charset="-34"/>
                <a:ea typeface="ThaiSans Neue"/>
                <a:cs typeface="AngsanaUPC" pitchFamily="18" charset="-34"/>
              </a:rPr>
              <a:t>อารีย์</a:t>
            </a:r>
            <a:endParaRPr lang="th-TH" altLang="th-TH" b="1" dirty="0" smtClean="0">
              <a:latin typeface="AngsanaUPC" pitchFamily="18" charset="-34"/>
              <a:ea typeface="ThaiSans Neue"/>
              <a:cs typeface="AngsanaUPC" pitchFamily="18" charset="-34"/>
            </a:endParaRPr>
          </a:p>
          <a:p>
            <a:pPr marL="0" indent="0" eaLnBrk="1" hangingPunct="1"/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คงเหลือรับยาต้าน</a:t>
            </a:r>
            <a:r>
              <a:rPr lang="th-TH" altLang="th-TH" b="1" dirty="0" err="1" smtClean="0">
                <a:latin typeface="AngsanaUPC" pitchFamily="18" charset="-34"/>
                <a:ea typeface="ThaiSans Neue"/>
                <a:cs typeface="AngsanaUPC" pitchFamily="18" charset="-34"/>
              </a:rPr>
              <a:t>ไวรัส</a:t>
            </a:r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 170 คน</a:t>
            </a:r>
          </a:p>
          <a:p>
            <a:pPr marL="0" indent="0" eaLnBrk="1" hangingPunct="1"/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สูตรยาต้าน</a:t>
            </a:r>
            <a:r>
              <a:rPr lang="th-TH" altLang="th-TH" b="1" dirty="0" err="1" smtClean="0">
                <a:latin typeface="AngsanaUPC" pitchFamily="18" charset="-34"/>
                <a:ea typeface="ThaiSans Neue"/>
                <a:cs typeface="AngsanaUPC" pitchFamily="18" charset="-34"/>
              </a:rPr>
              <a:t>ไวรัส</a:t>
            </a:r>
            <a:r>
              <a:rPr lang="th-TH" altLang="th-TH" b="1" dirty="0" smtClean="0">
                <a:latin typeface="AngsanaUPC" pitchFamily="18" charset="-34"/>
                <a:ea typeface="ThaiSans Neue"/>
                <a:cs typeface="AngsanaUPC" pitchFamily="18" charset="-34"/>
              </a:rPr>
              <a:t> </a:t>
            </a:r>
            <a:endParaRPr lang="en-US" altLang="th-TH" b="1" dirty="0" smtClean="0">
              <a:latin typeface="AngsanaUPC" pitchFamily="18" charset="-34"/>
              <a:ea typeface="ThaiSans Neue"/>
              <a:cs typeface="AngsanaUPC" pitchFamily="18" charset="-34"/>
            </a:endParaRPr>
          </a:p>
          <a:p>
            <a:pPr lvl="1" eaLnBrk="1" hangingPunct="1"/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GPO Z250  57.6%</a:t>
            </a:r>
          </a:p>
          <a:p>
            <a:pPr lvl="1" eaLnBrk="1" hangingPunct="1"/>
            <a:r>
              <a:rPr lang="en-US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TDF regimen 16.5 %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pPr lvl="1" eaLnBrk="1" hangingPunct="1"/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GPO S30   9.4 %  </a:t>
            </a:r>
          </a:p>
          <a:p>
            <a:pPr lvl="1" eaLnBrk="1" hangingPunct="1"/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Other</a:t>
            </a:r>
            <a:endParaRPr lang="th-TH" altLang="th-TH" sz="3200" b="1" dirty="0" smtClean="0">
              <a:latin typeface="AngsanaUPC" pitchFamily="18" charset="-34"/>
              <a:ea typeface="ThaiSans Neue"/>
              <a:cs typeface="AngsanaUPC" pitchFamily="18" charset="-34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th-TH" altLang="th-TH" b="1" dirty="0" smtClean="0">
              <a:latin typeface="AngsanaUPC" pitchFamily="18" charset="-34"/>
              <a:ea typeface="ThaiSans Neue"/>
              <a:cs typeface="AngsanaUPC" pitchFamily="18" charset="-34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th-TH" altLang="th-TH" b="1" dirty="0" smtClean="0">
              <a:latin typeface="AngsanaUPC" pitchFamily="18" charset="-34"/>
              <a:ea typeface="ThaiSans Neue"/>
              <a:cs typeface="AngsanaUPC" pitchFamily="18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85751" y="0"/>
            <a:ext cx="579841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400" b="1" dirty="0" smtClean="0">
                <a:latin typeface="AngsanaUPC" pitchFamily="18" charset="-34"/>
                <a:ea typeface="+mj-ea"/>
                <a:cs typeface="AngsanaUPC" pitchFamily="18" charset="-34"/>
              </a:rPr>
              <a:t>โรงพยาบาลเขื่องใน จ.อุบลราชธานี</a:t>
            </a:r>
            <a:endParaRPr lang="th-TH" sz="4400" b="1" dirty="0"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graphicFrame>
        <p:nvGraphicFramePr>
          <p:cNvPr id="6" name="แผนภูมิ 5"/>
          <p:cNvGraphicFramePr/>
          <p:nvPr>
            <p:extLst>
              <p:ext uri="{D42A27DB-BD31-4B8C-83A1-F6EECF244321}">
                <p14:modId xmlns:p14="http://schemas.microsoft.com/office/powerpoint/2010/main" val="2107960393"/>
              </p:ext>
            </p:extLst>
          </p:nvPr>
        </p:nvGraphicFramePr>
        <p:xfrm>
          <a:off x="4716016" y="1484784"/>
          <a:ext cx="4176464" cy="4698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b="1" dirty="0" smtClean="0">
                <a:latin typeface="AngsanaUPC" pitchFamily="18" charset="-34"/>
                <a:cs typeface="AngsanaUPC" pitchFamily="18" charset="-34"/>
              </a:rPr>
              <a:t>คลินิกจิต</a:t>
            </a:r>
            <a:r>
              <a:rPr lang="th-TH" altLang="th-TH" b="1" dirty="0" err="1" smtClean="0">
                <a:latin typeface="AngsanaUPC" pitchFamily="18" charset="-34"/>
                <a:cs typeface="AngsanaUPC" pitchFamily="18" charset="-34"/>
              </a:rPr>
              <a:t>อารีย์</a:t>
            </a:r>
            <a:r>
              <a:rPr lang="th-TH" altLang="th-TH" b="1" dirty="0" smtClean="0">
                <a:latin typeface="AngsanaUPC" pitchFamily="18" charset="-34"/>
                <a:cs typeface="AngsanaUPC" pitchFamily="18" charset="-34"/>
              </a:rPr>
              <a:t> โรงพยาบาลเขื่องใน</a:t>
            </a:r>
          </a:p>
        </p:txBody>
      </p:sp>
      <p:pic>
        <p:nvPicPr>
          <p:cNvPr id="6148" name="รูปภาพ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34" y="1556246"/>
            <a:ext cx="6924184" cy="489709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0825" y="1816100"/>
            <a:ext cx="8497639" cy="42052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th-TH" sz="3200" b="1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Tenofovir</a:t>
            </a:r>
            <a:r>
              <a:rPr lang="en-US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th-TH" sz="3200" b="1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disoproxil</a:t>
            </a:r>
            <a:r>
              <a:rPr lang="en-US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th-TH" sz="3200" b="1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fumarate</a:t>
            </a:r>
            <a:r>
              <a:rPr lang="en-US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(TDF) </a:t>
            </a:r>
            <a:r>
              <a:rPr lang="th-TH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เป็นยาในกลุ่ม 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NRTIs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ในสูตรยาต้าน</a:t>
            </a:r>
            <a:r>
              <a:rPr lang="th-TH" altLang="th-TH" sz="3200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ไวรัส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Highly active antiretroviral therapy  (HAART)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ที่แนะนำเป็นสูตรแรกในประเทศไทย  </a:t>
            </a:r>
          </a:p>
          <a:p>
            <a:pPr eaLnBrk="1" hangingPunct="1"/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บางรายเกิดอาการ  </a:t>
            </a:r>
            <a:r>
              <a:rPr lang="en-US" altLang="th-TH" sz="3200" b="1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Fanconi</a:t>
            </a:r>
            <a:r>
              <a:rPr lang="en-US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syndrome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คือกลุ่มอาการที่มีภาวะ 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tubular  proteinuria, amino </a:t>
            </a:r>
            <a:r>
              <a:rPr lang="en-US" altLang="th-TH" sz="3200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aciduria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,</a:t>
            </a:r>
            <a:r>
              <a:rPr lang="en-US" altLang="th-TH" sz="3200" dirty="0" err="1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phosphaturia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, glycosuria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 และ 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bicarbonate wasting 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ซึ่งไม่สามารถคาดการณ์ได้ล่วงหน้า </a:t>
            </a:r>
            <a:endParaRPr lang="en-US" altLang="th-TH" sz="3200" dirty="0" smtClean="0">
              <a:solidFill>
                <a:srgbClr val="002060"/>
              </a:solidFill>
              <a:latin typeface="AngsanaUPC" pitchFamily="18" charset="-34"/>
              <a:cs typeface="AngsanaUPC" pitchFamily="18" charset="-34"/>
            </a:endParaRPr>
          </a:p>
          <a:p>
            <a:pPr eaLnBrk="1" hangingPunct="1"/>
            <a:r>
              <a:rPr lang="th-TH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พบผู้ป่วย </a:t>
            </a:r>
            <a:r>
              <a:rPr lang="en-US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1 </a:t>
            </a:r>
            <a:r>
              <a:rPr lang="th-TH" altLang="th-TH" sz="32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ราย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มีภาวะ </a:t>
            </a:r>
            <a:r>
              <a:rPr lang="en-US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muscle weakness, Albuminuria, Hypokalemia,   Cr rising , GFR  </a:t>
            </a:r>
            <a:r>
              <a:rPr lang="th-TH" altLang="th-TH" sz="3200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ลดลง และ มีอาการปกติเมื่อหยุดยา</a:t>
            </a:r>
          </a:p>
        </p:txBody>
      </p:sp>
      <p:sp>
        <p:nvSpPr>
          <p:cNvPr id="7170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2952" cy="1143000"/>
          </a:xfrm>
        </p:spPr>
        <p:txBody>
          <a:bodyPr/>
          <a:lstStyle/>
          <a:p>
            <a:pPr algn="l" eaLnBrk="1" hangingPunct="1"/>
            <a:r>
              <a:rPr lang="th-TH" altLang="th-TH" b="1" dirty="0" smtClean="0"/>
              <a:t>ที่มาของปัญหา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672094"/>
              </p:ext>
            </p:extLst>
          </p:nvPr>
        </p:nvGraphicFramePr>
        <p:xfrm>
          <a:off x="777875" y="1773238"/>
          <a:ext cx="7516813" cy="417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4" r:id="rId5" imgW="8327858" imgH="4627265" progId="Excel.Chart.8">
                  <p:embed/>
                </p:oleObj>
              </mc:Choice>
              <mc:Fallback>
                <p:oleObj r:id="rId5" imgW="8327858" imgH="4627265" progId="Excel.Chart.8">
                  <p:embed/>
                  <p:pic>
                    <p:nvPicPr>
                      <p:cNvPr id="0" name="ตัวแทนเนื้อหา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" y="1773238"/>
                        <a:ext cx="7516813" cy="417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th-TH" altLang="th-TH" b="1" dirty="0" smtClean="0">
                <a:latin typeface="AngsanaUPC" pitchFamily="18" charset="-34"/>
                <a:cs typeface="AngsanaUPC" pitchFamily="18" charset="-34"/>
              </a:rPr>
              <a:t>อาการไม่พึงประสงค์จากการใช้ยา (2557)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83no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0164" y="1567284"/>
            <a:ext cx="5118100" cy="35179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/>
          <a:lstStyle/>
          <a:p>
            <a:pPr algn="l">
              <a:defRPr/>
            </a:pPr>
            <a:r>
              <a:rPr lang="en-US" sz="6000" b="1" dirty="0" err="1" smtClean="0">
                <a:latin typeface="AngsanaUPC" pitchFamily="18" charset="-34"/>
                <a:cs typeface="AngsanaUPC" pitchFamily="18" charset="-34"/>
              </a:rPr>
              <a:t>Fanconi</a:t>
            </a:r>
            <a:r>
              <a:rPr lang="en-US" sz="6000" b="1" dirty="0" smtClean="0">
                <a:latin typeface="AngsanaUPC" pitchFamily="18" charset="-34"/>
                <a:cs typeface="AngsanaUPC" pitchFamily="18" charset="-34"/>
              </a:rPr>
              <a:t> syndrome</a:t>
            </a:r>
            <a:endParaRPr lang="th-TH" sz="6000" b="1" dirty="0">
              <a:latin typeface="AngsanaUPC" pitchFamily="18" charset="-34"/>
              <a:cs typeface="AngsanaUPC" pitchFamily="18" charset="-34"/>
            </a:endParaRPr>
          </a:p>
        </p:txBody>
      </p:sp>
      <p:grpSp>
        <p:nvGrpSpPr>
          <p:cNvPr id="12292" name="กลุ่ม 9"/>
          <p:cNvGrpSpPr>
            <a:grpSpLocks/>
          </p:cNvGrpSpPr>
          <p:nvPr/>
        </p:nvGrpSpPr>
        <p:grpSpPr bwMode="auto">
          <a:xfrm>
            <a:off x="447831" y="2420788"/>
            <a:ext cx="1027825" cy="2592388"/>
            <a:chOff x="467544" y="2060849"/>
            <a:chExt cx="1027825" cy="2591954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1002532" y="3501009"/>
              <a:ext cx="0" cy="115179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467544" y="2060849"/>
              <a:ext cx="1027825" cy="1477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6" rIns="91430" bIns="45716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r>
                <a:rPr lang="en-US" altLang="th-TH" sz="1800" b="1" dirty="0">
                  <a:latin typeface="AngsanaUPC" pitchFamily="18" charset="-34"/>
                  <a:cs typeface="AngsanaUPC" pitchFamily="18" charset="-34"/>
                </a:rPr>
                <a:t>Glucose</a:t>
              </a:r>
            </a:p>
            <a:p>
              <a:pPr eaLnBrk="1" hangingPunct="1"/>
              <a:r>
                <a:rPr lang="en-US" altLang="th-TH" sz="1800" b="1" dirty="0">
                  <a:latin typeface="AngsanaUPC" pitchFamily="18" charset="-34"/>
                  <a:cs typeface="AngsanaUPC" pitchFamily="18" charset="-34"/>
                </a:rPr>
                <a:t>Phosphate</a:t>
              </a:r>
            </a:p>
            <a:p>
              <a:pPr eaLnBrk="1" hangingPunct="1"/>
              <a:r>
                <a:rPr lang="en-US" altLang="th-TH" sz="1800" b="1" dirty="0">
                  <a:latin typeface="AngsanaUPC" pitchFamily="18" charset="-34"/>
                  <a:cs typeface="AngsanaUPC" pitchFamily="18" charset="-34"/>
                </a:rPr>
                <a:t>Bicarbonate</a:t>
              </a:r>
            </a:p>
            <a:p>
              <a:pPr eaLnBrk="1" hangingPunct="1"/>
              <a:r>
                <a:rPr lang="en-US" altLang="th-TH" sz="1800" b="1" dirty="0">
                  <a:latin typeface="AngsanaUPC" pitchFamily="18" charset="-34"/>
                  <a:cs typeface="AngsanaUPC" pitchFamily="18" charset="-34"/>
                </a:rPr>
                <a:t>Sodium</a:t>
              </a:r>
            </a:p>
            <a:p>
              <a:pPr eaLnBrk="1" hangingPunct="1"/>
              <a:r>
                <a:rPr lang="en-US" altLang="th-TH" sz="1800" b="1" dirty="0">
                  <a:latin typeface="AngsanaUPC" pitchFamily="18" charset="-34"/>
                  <a:cs typeface="AngsanaUPC" pitchFamily="18" charset="-34"/>
                </a:rPr>
                <a:t>Amino Acids</a:t>
              </a:r>
            </a:p>
          </p:txBody>
        </p:sp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5229200"/>
            <a:ext cx="8189913" cy="58476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txBody>
          <a:bodyPr lIns="91430" tIns="45716" rIns="91430" bIns="45716">
            <a:spAutoFit/>
          </a:bodyPr>
          <a:lstStyle/>
          <a:p>
            <a:pPr>
              <a:defRPr/>
            </a:pPr>
            <a:r>
              <a:rPr lang="en-US" altLang="th-TH" sz="2000" b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Hypophosphatemia, acidosis, glycosuria, aminoaciduria, </a:t>
            </a:r>
            <a:r>
              <a:rPr lang="en-US" altLang="th-TH" sz="20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hypokalemia  </a:t>
            </a:r>
            <a:r>
              <a:rPr lang="en-US" altLang="th-TH" sz="3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en-US" altLang="th-TH" b="1" i="1" dirty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FANCONI SYNDROME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98425"/>
            <a:ext cx="5957292" cy="954088"/>
          </a:xfrm>
        </p:spPr>
        <p:txBody>
          <a:bodyPr/>
          <a:lstStyle/>
          <a:p>
            <a:pPr algn="l"/>
            <a:r>
              <a:rPr lang="en-US" b="1" dirty="0" smtClean="0"/>
              <a:t>Review of Literature</a:t>
            </a:r>
            <a:endParaRPr lang="th-TH" b="1" dirty="0" smtClean="0"/>
          </a:p>
        </p:txBody>
      </p:sp>
      <p:grpSp>
        <p:nvGrpSpPr>
          <p:cNvPr id="11267" name="กลุ่ม 3"/>
          <p:cNvGrpSpPr>
            <a:grpSpLocks/>
          </p:cNvGrpSpPr>
          <p:nvPr/>
        </p:nvGrpSpPr>
        <p:grpSpPr bwMode="auto">
          <a:xfrm>
            <a:off x="342899" y="1052513"/>
            <a:ext cx="8550275" cy="2695575"/>
            <a:chOff x="353951" y="476672"/>
            <a:chExt cx="8300704" cy="4536503"/>
          </a:xfrm>
        </p:grpSpPr>
        <p:pic>
          <p:nvPicPr>
            <p:cNvPr id="1127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951" y="1268760"/>
              <a:ext cx="8300704" cy="37444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951" y="476672"/>
              <a:ext cx="8300704" cy="7684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11268" name="กลุ่ม 5"/>
          <p:cNvGrpSpPr>
            <a:grpSpLocks/>
          </p:cNvGrpSpPr>
          <p:nvPr/>
        </p:nvGrpSpPr>
        <p:grpSpPr bwMode="auto">
          <a:xfrm>
            <a:off x="342900" y="3860800"/>
            <a:ext cx="8550275" cy="2168525"/>
            <a:chOff x="446856" y="718152"/>
            <a:chExt cx="8456698" cy="3552791"/>
          </a:xfrm>
        </p:grpSpPr>
        <p:pic>
          <p:nvPicPr>
            <p:cNvPr id="112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56" y="718152"/>
              <a:ext cx="8456698" cy="126669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127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856" y="1988840"/>
              <a:ext cx="8456698" cy="22821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11269" name="ตัวแทนเนื้อหา 2"/>
          <p:cNvSpPr txBox="1">
            <a:spLocks/>
          </p:cNvSpPr>
          <p:nvPr/>
        </p:nvSpPr>
        <p:spPr bwMode="auto">
          <a:xfrm>
            <a:off x="668338" y="6021388"/>
            <a:ext cx="82296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pPr algn="r">
              <a:spcBef>
                <a:spcPct val="20000"/>
              </a:spcBef>
              <a:buFont typeface="Arial" pitchFamily="34" charset="0"/>
              <a:buNone/>
            </a:pPr>
            <a:r>
              <a:rPr lang="pt-BR" sz="1200">
                <a:solidFill>
                  <a:srgbClr val="FF0000"/>
                </a:solidFill>
                <a:cs typeface="Angsana New" pitchFamily="18" charset="-34"/>
                <a:hlinkClick r:id="rId7" tooltip="Pediatric nephrology (Berlin, Germany)."/>
              </a:rPr>
              <a:t>Pediatr Nephrol.</a:t>
            </a:r>
            <a:r>
              <a:rPr lang="pt-BR" sz="1200">
                <a:solidFill>
                  <a:srgbClr val="FF0000"/>
                </a:solidFill>
                <a:cs typeface="Angsana New" pitchFamily="18" charset="-34"/>
              </a:rPr>
              <a:t> 2013 Jul;28(7):1011-23. doi: 10.1007/s00467-012-2269-7. Epub 2012 Aug 10.</a:t>
            </a:r>
            <a:endParaRPr lang="th-TH"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088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วัตถุประสงค์</a:t>
            </a:r>
            <a:endParaRPr lang="th-TH" sz="4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เพื่อ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ศึกษาการเกิดอาการไม่พึงประสงค์จากการใช้สูตรยา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sz="36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Tenofovir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regimen   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ในคลินิกจิต</a:t>
            </a:r>
            <a:r>
              <a:rPr lang="th-TH" sz="36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อารีย์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โรงพยาบาล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เขื่องใน</a:t>
            </a:r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395536" y="4005064"/>
            <a:ext cx="8280919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th-TH" sz="4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วิธีการวิจัย</a:t>
            </a:r>
          </a:p>
          <a:p>
            <a:pPr fontAlgn="auto">
              <a:spcAft>
                <a:spcPts val="0"/>
              </a:spcAft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การวิจัยเชิงพรรณนา  </a:t>
            </a:r>
            <a:endParaRPr lang="th-TH" sz="3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fontAlgn="auto">
              <a:spcAft>
                <a:spcPts val="0"/>
              </a:spcAft>
            </a:pP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ระยะเวลา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ที่ศึกษา ต.ค.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2554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 – เม.ย.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2558</a:t>
            </a:r>
            <a:endParaRPr lang="th-TH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0155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>
            <a:spLocks noGrp="1"/>
          </p:cNvSpPr>
          <p:nvPr>
            <p:ph type="title"/>
          </p:nvPr>
        </p:nvSpPr>
        <p:spPr>
          <a:xfrm>
            <a:off x="394965" y="274638"/>
            <a:ext cx="6265267" cy="1143000"/>
          </a:xfrm>
        </p:spPr>
        <p:txBody>
          <a:bodyPr>
            <a:normAutofit/>
          </a:bodyPr>
          <a:lstStyle/>
          <a:p>
            <a:pPr algn="l"/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การรวบรวมข้อมูล</a:t>
            </a:r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539552" y="1916832"/>
            <a:ext cx="8064895" cy="4209331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ติดตามผลการตรวจรักษาตาม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แนวทางของประเทศไทย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(Thailand National Guidelines on HIV/AIDS Treatment and Prevention 2014 )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ในผู้ติดเชื้อทั้งหมดที่ใช้ยาในสูตร 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Tenofovir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regimen  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ตั้งแต่  ตุลาคม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2554 –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เมษายน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2558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  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39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</a:t>
            </a:r>
          </a:p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เก็บข้อมูลการ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ตรวจทางห้องปฏิบัติ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อื่นๆ ที่เกี่ยวเนื่องกับภาวะ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Fanconi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syndrome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คือ  ระดับของ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Calcium , Phosphorus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และ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Electrolyte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567</TotalTime>
  <Words>784</Words>
  <Application>Microsoft Office PowerPoint</Application>
  <PresentationFormat>นำเสนอทางหน้าจอ (4:3)</PresentationFormat>
  <Paragraphs>97</Paragraphs>
  <Slides>17</Slides>
  <Notes>12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9" baseType="lpstr">
      <vt:lpstr>รูปคลื่น</vt:lpstr>
      <vt:lpstr>แผนภูมิ Microsoft Excel</vt:lpstr>
      <vt:lpstr>งานนำเสนอ PowerPoint</vt:lpstr>
      <vt:lpstr>งานนำเสนอ PowerPoint</vt:lpstr>
      <vt:lpstr>คลินิกจิตอารีย์ โรงพยาบาลเขื่องใน</vt:lpstr>
      <vt:lpstr>ที่มาของปัญหา</vt:lpstr>
      <vt:lpstr>อาการไม่พึงประสงค์จากการใช้ยา (2557) </vt:lpstr>
      <vt:lpstr>Fanconi syndrome</vt:lpstr>
      <vt:lpstr>Review of Literature</vt:lpstr>
      <vt:lpstr>งานนำเสนอ PowerPoint</vt:lpstr>
      <vt:lpstr>การรวบรวมข้อมูล</vt:lpstr>
      <vt:lpstr>ผลการศึกษา</vt:lpstr>
      <vt:lpstr>ผลการตรวจรักษาตาม Thailand National Guidelines on HIV/AIDS Treatment and Prevention 2014 </vt:lpstr>
      <vt:lpstr>งานนำเสนอ PowerPoint</vt:lpstr>
      <vt:lpstr>ตรวจทางห้องปฏิบัติอื่นๆ</vt:lpstr>
      <vt:lpstr>ตรวจทางห้องปฏิบัติอื่นๆ</vt:lpstr>
      <vt:lpstr>สรุปผล</vt:lpstr>
      <vt:lpstr>การนำไปใช้ประโยชน์</vt:lpstr>
      <vt:lpstr>Thailand National Guidelines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ggg</dc:creator>
  <cp:lastModifiedBy>JIW</cp:lastModifiedBy>
  <cp:revision>203</cp:revision>
  <dcterms:created xsi:type="dcterms:W3CDTF">2014-12-25T03:29:55Z</dcterms:created>
  <dcterms:modified xsi:type="dcterms:W3CDTF">2016-07-07T12:57:33Z</dcterms:modified>
</cp:coreProperties>
</file>